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0CE31-89E3-443D-8E3F-2A58D64AC879}" type="datetimeFigureOut">
              <a:rPr lang="mk-MK" smtClean="0"/>
              <a:t>18.03.2020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6DDE9-4945-4200-A24D-C94464EA137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894487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0CE31-89E3-443D-8E3F-2A58D64AC879}" type="datetimeFigureOut">
              <a:rPr lang="mk-MK" smtClean="0"/>
              <a:t>18.03.2020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6DDE9-4945-4200-A24D-C94464EA137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729784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0CE31-89E3-443D-8E3F-2A58D64AC879}" type="datetimeFigureOut">
              <a:rPr lang="mk-MK" smtClean="0"/>
              <a:t>18.03.2020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6DDE9-4945-4200-A24D-C94464EA137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27230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0CE31-89E3-443D-8E3F-2A58D64AC879}" type="datetimeFigureOut">
              <a:rPr lang="mk-MK" smtClean="0"/>
              <a:t>18.03.2020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6DDE9-4945-4200-A24D-C94464EA137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124583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0CE31-89E3-443D-8E3F-2A58D64AC879}" type="datetimeFigureOut">
              <a:rPr lang="mk-MK" smtClean="0"/>
              <a:t>18.03.2020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6DDE9-4945-4200-A24D-C94464EA137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64594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0CE31-89E3-443D-8E3F-2A58D64AC879}" type="datetimeFigureOut">
              <a:rPr lang="mk-MK" smtClean="0"/>
              <a:t>18.03.2020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6DDE9-4945-4200-A24D-C94464EA137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90289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0CE31-89E3-443D-8E3F-2A58D64AC879}" type="datetimeFigureOut">
              <a:rPr lang="mk-MK" smtClean="0"/>
              <a:t>18.03.2020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6DDE9-4945-4200-A24D-C94464EA137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04596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0CE31-89E3-443D-8E3F-2A58D64AC879}" type="datetimeFigureOut">
              <a:rPr lang="mk-MK" smtClean="0"/>
              <a:t>18.03.2020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6DDE9-4945-4200-A24D-C94464EA137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28218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0CE31-89E3-443D-8E3F-2A58D64AC879}" type="datetimeFigureOut">
              <a:rPr lang="mk-MK" smtClean="0"/>
              <a:t>18.03.2020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6DDE9-4945-4200-A24D-C94464EA137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798482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0CE31-89E3-443D-8E3F-2A58D64AC879}" type="datetimeFigureOut">
              <a:rPr lang="mk-MK" smtClean="0"/>
              <a:t>18.03.2020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6DDE9-4945-4200-A24D-C94464EA137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709816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0CE31-89E3-443D-8E3F-2A58D64AC879}" type="datetimeFigureOut">
              <a:rPr lang="mk-MK" smtClean="0"/>
              <a:t>18.03.2020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6DDE9-4945-4200-A24D-C94464EA137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857211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0CE31-89E3-443D-8E3F-2A58D64AC879}" type="datetimeFigureOut">
              <a:rPr lang="mk-MK" smtClean="0"/>
              <a:t>18.03.2020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6DDE9-4945-4200-A24D-C94464EA137F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1597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6672"/>
            <a:ext cx="5815013" cy="614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899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55037"/>
            <a:ext cx="6840760" cy="5199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992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8201628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954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052736"/>
            <a:ext cx="7776864" cy="446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714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93687"/>
            <a:ext cx="5948363" cy="656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182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82" y="836712"/>
            <a:ext cx="7407018" cy="5048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415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858442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192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457930"/>
            <a:ext cx="6552728" cy="5711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25" marR="95250">
              <a:lnSpc>
                <a:spcPct val="115000"/>
              </a:lnSpc>
              <a:spcBef>
                <a:spcPts val="1125"/>
              </a:spcBef>
              <a:spcAft>
                <a:spcPts val="750"/>
              </a:spcAft>
            </a:pPr>
            <a:r>
              <a:rPr lang="mk-MK" sz="3200" dirty="0" smtClean="0">
                <a:solidFill>
                  <a:srgbClr val="C5504D"/>
                </a:solidFill>
                <a:effectLst/>
                <a:latin typeface="Times New Roman"/>
                <a:ea typeface="Times New Roman"/>
                <a:cs typeface="Times New Roman"/>
              </a:rPr>
              <a:t>Exercices</a:t>
            </a:r>
            <a:endParaRPr lang="mk-MK" sz="1600" dirty="0">
              <a:ea typeface="Calibri"/>
              <a:cs typeface="Times New Roman"/>
            </a:endParaRPr>
          </a:p>
          <a:p>
            <a:pPr marL="47625">
              <a:lnSpc>
                <a:spcPts val="1800"/>
              </a:lnSpc>
              <a:spcAft>
                <a:spcPts val="900"/>
              </a:spcAft>
            </a:pPr>
            <a:r>
              <a:rPr lang="mk-MK" b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Choisis le degré de l’adjectif qu’il faut employer (comparatif d’égalité/positif, comparatif de supériorité, superlatif). Utilise à chaque fois les trois formes.</a:t>
            </a:r>
            <a:endParaRPr lang="mk-MK" sz="1600" dirty="0">
              <a:ea typeface="Calibri"/>
              <a:cs typeface="Times New Roman"/>
            </a:endParaRPr>
          </a:p>
          <a:p>
            <a:pPr marL="47625">
              <a:lnSpc>
                <a:spcPts val="1800"/>
              </a:lnSpc>
              <a:spcAft>
                <a:spcPts val="900"/>
              </a:spcAft>
            </a:pPr>
            <a:r>
              <a:rPr lang="mk-MK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grand</a:t>
            </a:r>
            <a:endParaRPr lang="mk-MK" sz="1600" dirty="0">
              <a:ea typeface="Calibri"/>
              <a:cs typeface="Times New Roman"/>
            </a:endParaRPr>
          </a:p>
          <a:p>
            <a:pPr marL="342900" marR="28575" lvl="0" indent="-342900">
              <a:lnSpc>
                <a:spcPts val="216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1) 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Martine est 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_______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que ses parents.</a:t>
            </a:r>
            <a:endParaRPr lang="mk-MK" sz="1600" dirty="0">
              <a:ea typeface="Calibri"/>
              <a:cs typeface="Times New Roman"/>
            </a:endParaRPr>
          </a:p>
          <a:p>
            <a:pPr marL="342900" marR="28575" lvl="0" indent="-342900">
              <a:lnSpc>
                <a:spcPts val="216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2) 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Son frère est presque aussi 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________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qu’elle.</a:t>
            </a:r>
            <a:endParaRPr lang="mk-MK" sz="1600" dirty="0">
              <a:ea typeface="Calibri"/>
              <a:cs typeface="Times New Roman"/>
            </a:endParaRPr>
          </a:p>
          <a:p>
            <a:pPr marL="342900" marR="28575" lvl="0" indent="-342900">
              <a:lnSpc>
                <a:spcPts val="216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3) 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Elle est 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________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de sa famille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en-US" dirty="0" smtClean="0">
              <a:solidFill>
                <a:srgbClr val="000000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 marL="342900" marR="28575" lvl="0" indent="-342900">
              <a:lnSpc>
                <a:spcPts val="2160"/>
              </a:lnSpc>
              <a:spcAft>
                <a:spcPts val="0"/>
              </a:spcAft>
              <a:tabLst>
                <a:tab pos="457200" algn="l"/>
              </a:tabLst>
            </a:pPr>
            <a:endParaRPr lang="mk-MK" sz="1600" dirty="0">
              <a:ea typeface="Calibri"/>
              <a:cs typeface="Times New Roman"/>
            </a:endParaRPr>
          </a:p>
          <a:p>
            <a:pPr marL="47625">
              <a:lnSpc>
                <a:spcPts val="1800"/>
              </a:lnSpc>
              <a:spcAft>
                <a:spcPts val="900"/>
              </a:spcAft>
            </a:pPr>
            <a:r>
              <a:rPr lang="mk-MK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intéressant</a:t>
            </a:r>
            <a:endParaRPr lang="mk-MK" sz="1600" dirty="0">
              <a:ea typeface="Calibri"/>
              <a:cs typeface="Times New Roman"/>
            </a:endParaRPr>
          </a:p>
          <a:p>
            <a:pPr marL="342900" marR="28575" lvl="0" indent="-342900">
              <a:lnSpc>
                <a:spcPts val="216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1) 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Je trouve les romans historiques très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______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 .</a:t>
            </a:r>
            <a:endParaRPr lang="mk-MK" sz="1600" dirty="0">
              <a:ea typeface="Calibri"/>
              <a:cs typeface="Times New Roman"/>
            </a:endParaRPr>
          </a:p>
          <a:p>
            <a:pPr marL="342900" marR="28575" lvl="0" indent="-342900">
              <a:lnSpc>
                <a:spcPts val="216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2) 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À mon avis ils sont 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______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que les romans d’aventure.</a:t>
            </a:r>
            <a:endParaRPr lang="mk-MK" sz="1600" dirty="0">
              <a:ea typeface="Calibri"/>
              <a:cs typeface="Times New Roman"/>
            </a:endParaRPr>
          </a:p>
          <a:p>
            <a:pPr marL="342900" marR="28575" lvl="0" indent="-342900">
              <a:lnSpc>
                <a:spcPts val="216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3) 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De tous les livres que j’ai lus, ce sont 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_______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en-US" dirty="0" smtClean="0">
              <a:solidFill>
                <a:srgbClr val="000000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 marL="342900" marR="28575" lvl="0" indent="-342900">
              <a:lnSpc>
                <a:spcPts val="2160"/>
              </a:lnSpc>
              <a:spcAft>
                <a:spcPts val="0"/>
              </a:spcAft>
              <a:tabLst>
                <a:tab pos="457200" algn="l"/>
              </a:tabLst>
            </a:pPr>
            <a:endParaRPr lang="mk-MK" sz="1600" dirty="0">
              <a:ea typeface="Calibri"/>
              <a:cs typeface="Times New Roman"/>
            </a:endParaRPr>
          </a:p>
          <a:p>
            <a:pPr marL="47625">
              <a:lnSpc>
                <a:spcPts val="1800"/>
              </a:lnSpc>
              <a:spcAft>
                <a:spcPts val="900"/>
              </a:spcAft>
            </a:pPr>
            <a:r>
              <a:rPr lang="mk-MK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froid</a:t>
            </a:r>
            <a:endParaRPr lang="mk-MK" sz="1600" dirty="0">
              <a:ea typeface="Calibri"/>
              <a:cs typeface="Times New Roman"/>
            </a:endParaRPr>
          </a:p>
          <a:p>
            <a:pPr marL="342900" marR="28575" lvl="0" indent="-342900">
              <a:lnSpc>
                <a:spcPts val="216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1) 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J’aimerais bien savoir quel est l'endroit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_______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 de la terre.</a:t>
            </a:r>
            <a:endParaRPr lang="mk-MK" sz="1600" dirty="0">
              <a:ea typeface="Calibri"/>
              <a:cs typeface="Times New Roman"/>
            </a:endParaRPr>
          </a:p>
          <a:p>
            <a:pPr marL="342900" marR="28575" lvl="0" indent="-342900">
              <a:lnSpc>
                <a:spcPts val="216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2) 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Est-ce qu’au Pôle Nord il fait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______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__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que sur le Mont Everest</a:t>
            </a:r>
            <a:r>
              <a:rPr lang="mk-MK" sz="8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?</a:t>
            </a:r>
            <a:endParaRPr lang="mk-MK" sz="1600" dirty="0">
              <a:ea typeface="Calibri"/>
              <a:cs typeface="Times New Roman"/>
            </a:endParaRPr>
          </a:p>
          <a:p>
            <a:pPr marL="342900" marR="28575" lvl="0" indent="-342900">
              <a:lnSpc>
                <a:spcPts val="216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3) 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Où est-ce qu'il fait aussi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_________</a:t>
            </a:r>
            <a:r>
              <a:rPr lang="mk-MK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?</a:t>
            </a:r>
            <a:endParaRPr lang="mk-MK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1148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32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2018-09-11T17:51:34Z</dcterms:created>
  <dcterms:modified xsi:type="dcterms:W3CDTF">2020-03-18T10:08:14Z</dcterms:modified>
</cp:coreProperties>
</file>